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347" r:id="rId3"/>
    <p:sldId id="348" r:id="rId4"/>
    <p:sldId id="352" r:id="rId5"/>
    <p:sldId id="353" r:id="rId6"/>
    <p:sldId id="346" r:id="rId7"/>
    <p:sldId id="360" r:id="rId8"/>
    <p:sldId id="359" r:id="rId9"/>
    <p:sldId id="349" r:id="rId10"/>
    <p:sldId id="354" r:id="rId11"/>
    <p:sldId id="355" r:id="rId12"/>
    <p:sldId id="367" r:id="rId13"/>
    <p:sldId id="351" r:id="rId14"/>
    <p:sldId id="356" r:id="rId15"/>
    <p:sldId id="357" r:id="rId16"/>
    <p:sldId id="358" r:id="rId17"/>
    <p:sldId id="364" r:id="rId18"/>
    <p:sldId id="361" r:id="rId19"/>
    <p:sldId id="362" r:id="rId20"/>
    <p:sldId id="365" r:id="rId21"/>
    <p:sldId id="366" r:id="rId22"/>
    <p:sldId id="350" r:id="rId23"/>
    <p:sldId id="363"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9FFB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6618" autoAdjust="0"/>
    <p:restoredTop sz="93831" autoAdjust="0"/>
  </p:normalViewPr>
  <p:slideViewPr>
    <p:cSldViewPr>
      <p:cViewPr>
        <p:scale>
          <a:sx n="90" d="100"/>
          <a:sy n="90" d="100"/>
        </p:scale>
        <p:origin x="-942" y="-46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35320F57-3551-4578-A466-85E96F7F390B}" type="datetimeFigureOut">
              <a:rPr lang="en-US" smtClean="0"/>
              <a:pPr/>
              <a:t>5/26/2010</a:t>
            </a:fld>
            <a:endParaRPr lang="en-CA" dirty="0"/>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en-CA" dirty="0"/>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39B675DB-CAD9-4697-AF07-6145ED7A61BE}" type="slidenum">
              <a:rPr lang="en-CA" smtClean="0"/>
              <a:pPr/>
              <a:t>‹#›</a:t>
            </a:fld>
            <a:endParaRPr lang="en-CA"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5320F57-3551-4578-A466-85E96F7F390B}" type="datetimeFigureOut">
              <a:rPr lang="en-US" smtClean="0"/>
              <a:pPr/>
              <a:t>5/26/2010</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39B675DB-CAD9-4697-AF07-6145ED7A61BE}" type="slidenum">
              <a:rPr lang="en-CA" smtClean="0"/>
              <a:pPr/>
              <a:t>‹#›</a:t>
            </a:fld>
            <a:endParaRPr lang="en-CA"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fld id="{35320F57-3551-4578-A466-85E96F7F390B}" type="datetimeFigureOut">
              <a:rPr lang="en-US" smtClean="0"/>
              <a:pPr/>
              <a:t>5/26/2010</a:t>
            </a:fld>
            <a:endParaRPr lang="en-CA" dirty="0"/>
          </a:p>
        </p:txBody>
      </p:sp>
      <p:sp>
        <p:nvSpPr>
          <p:cNvPr id="5" name="Footer Placeholder 4"/>
          <p:cNvSpPr>
            <a:spLocks noGrp="1"/>
          </p:cNvSpPr>
          <p:nvPr>
            <p:ph type="ftr" sz="quarter" idx="11"/>
          </p:nvPr>
        </p:nvSpPr>
        <p:spPr>
          <a:xfrm>
            <a:off x="457201" y="6248207"/>
            <a:ext cx="5573483" cy="365125"/>
          </a:xfrm>
        </p:spPr>
        <p:txBody>
          <a:bodyPr/>
          <a:lstStyle/>
          <a:p>
            <a:endParaRPr lang="en-CA" dirty="0"/>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6" name="Slide Number Placeholder 5"/>
          <p:cNvSpPr>
            <a:spLocks noGrp="1"/>
          </p:cNvSpPr>
          <p:nvPr>
            <p:ph type="sldNum" sz="quarter" idx="12"/>
          </p:nvPr>
        </p:nvSpPr>
        <p:spPr>
          <a:xfrm rot="5400000">
            <a:off x="5989638" y="144462"/>
            <a:ext cx="533400" cy="244476"/>
          </a:xfrm>
        </p:spPr>
        <p:txBody>
          <a:bodyPr/>
          <a:lstStyle/>
          <a:p>
            <a:fld id="{39B675DB-CAD9-4697-AF07-6145ED7A61BE}" type="slidenum">
              <a:rPr lang="en-CA" smtClean="0"/>
              <a:pPr/>
              <a:t>‹#›</a:t>
            </a:fld>
            <a:endParaRPr lang="en-CA" dirty="0"/>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35320F57-3551-4578-A466-85E96F7F390B}" type="datetimeFigureOut">
              <a:rPr lang="en-US" smtClean="0"/>
              <a:pPr/>
              <a:t>5/26/2010</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39B675DB-CAD9-4697-AF07-6145ED7A61BE}" type="slidenum">
              <a:rPr lang="en-CA" smtClean="0"/>
              <a:pPr/>
              <a:t>‹#›</a:t>
            </a:fld>
            <a:endParaRPr lang="en-CA" dirty="0"/>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35320F57-3551-4578-A466-85E96F7F390B}" type="datetimeFigureOut">
              <a:rPr lang="en-US" smtClean="0"/>
              <a:pPr/>
              <a:t>5/26/2010</a:t>
            </a:fld>
            <a:endParaRPr lang="en-CA" dirty="0"/>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39B675DB-CAD9-4697-AF07-6145ED7A61BE}" type="slidenum">
              <a:rPr lang="en-CA" smtClean="0"/>
              <a:pPr/>
              <a:t>‹#›</a:t>
            </a:fld>
            <a:endParaRPr lang="en-CA" dirty="0"/>
          </a:p>
        </p:txBody>
      </p:sp>
      <p:sp>
        <p:nvSpPr>
          <p:cNvPr id="14" name="Footer Placeholder 13"/>
          <p:cNvSpPr>
            <a:spLocks noGrp="1"/>
          </p:cNvSpPr>
          <p:nvPr>
            <p:ph type="ftr" sz="quarter" idx="12"/>
          </p:nvPr>
        </p:nvSpPr>
        <p:spPr/>
        <p:txBody>
          <a:bodyPr/>
          <a:lstStyle/>
          <a:p>
            <a:endParaRPr lang="en-CA" dirty="0"/>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fld id="{35320F57-3551-4578-A466-85E96F7F390B}" type="datetimeFigureOut">
              <a:rPr lang="en-US" smtClean="0"/>
              <a:pPr/>
              <a:t>5/26/2010</a:t>
            </a:fld>
            <a:endParaRPr lang="en-CA" dirty="0"/>
          </a:p>
        </p:txBody>
      </p:sp>
      <p:sp>
        <p:nvSpPr>
          <p:cNvPr id="10" name="Slide Number Placeholder 9"/>
          <p:cNvSpPr>
            <a:spLocks noGrp="1"/>
          </p:cNvSpPr>
          <p:nvPr>
            <p:ph type="sldNum" sz="quarter" idx="16"/>
          </p:nvPr>
        </p:nvSpPr>
        <p:spPr/>
        <p:txBody>
          <a:bodyPr rtlCol="0"/>
          <a:lstStyle/>
          <a:p>
            <a:fld id="{39B675DB-CAD9-4697-AF07-6145ED7A61BE}" type="slidenum">
              <a:rPr lang="en-CA" smtClean="0"/>
              <a:pPr/>
              <a:t>‹#›</a:t>
            </a:fld>
            <a:endParaRPr lang="en-CA" dirty="0"/>
          </a:p>
        </p:txBody>
      </p:sp>
      <p:sp>
        <p:nvSpPr>
          <p:cNvPr id="12" name="Footer Placeholder 11"/>
          <p:cNvSpPr>
            <a:spLocks noGrp="1"/>
          </p:cNvSpPr>
          <p:nvPr>
            <p:ph type="ftr" sz="quarter" idx="17"/>
          </p:nvPr>
        </p:nvSpPr>
        <p:spPr/>
        <p:txBody>
          <a:bodyPr rtlCol="0"/>
          <a:lstStyle/>
          <a:p>
            <a:endParaRPr lang="en-CA"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fld id="{35320F57-3551-4578-A466-85E96F7F390B}" type="datetimeFigureOut">
              <a:rPr lang="en-US" smtClean="0"/>
              <a:pPr/>
              <a:t>5/26/2010</a:t>
            </a:fld>
            <a:endParaRPr lang="en-CA" dirty="0"/>
          </a:p>
        </p:txBody>
      </p:sp>
      <p:sp>
        <p:nvSpPr>
          <p:cNvPr id="12" name="Slide Number Placeholder 11"/>
          <p:cNvSpPr>
            <a:spLocks noGrp="1"/>
          </p:cNvSpPr>
          <p:nvPr>
            <p:ph type="sldNum" sz="quarter" idx="16"/>
          </p:nvPr>
        </p:nvSpPr>
        <p:spPr/>
        <p:txBody>
          <a:bodyPr rtlCol="0"/>
          <a:lstStyle/>
          <a:p>
            <a:fld id="{39B675DB-CAD9-4697-AF07-6145ED7A61BE}" type="slidenum">
              <a:rPr lang="en-CA" smtClean="0"/>
              <a:pPr/>
              <a:t>‹#›</a:t>
            </a:fld>
            <a:endParaRPr lang="en-CA" dirty="0"/>
          </a:p>
        </p:txBody>
      </p:sp>
      <p:sp>
        <p:nvSpPr>
          <p:cNvPr id="14" name="Footer Placeholder 13"/>
          <p:cNvSpPr>
            <a:spLocks noGrp="1"/>
          </p:cNvSpPr>
          <p:nvPr>
            <p:ph type="ftr" sz="quarter" idx="17"/>
          </p:nvPr>
        </p:nvSpPr>
        <p:spPr/>
        <p:txBody>
          <a:bodyPr rtlCol="0"/>
          <a:lstStyle/>
          <a:p>
            <a:endParaRPr lang="en-CA" dirty="0"/>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35320F57-3551-4578-A466-85E96F7F390B}" type="datetimeFigureOut">
              <a:rPr lang="en-US" smtClean="0"/>
              <a:pPr/>
              <a:t>5/26/2010</a:t>
            </a:fld>
            <a:endParaRPr lang="en-CA" dirty="0"/>
          </a:p>
        </p:txBody>
      </p:sp>
      <p:sp>
        <p:nvSpPr>
          <p:cNvPr id="4" name="Footer Placeholder 3"/>
          <p:cNvSpPr>
            <a:spLocks noGrp="1"/>
          </p:cNvSpPr>
          <p:nvPr>
            <p:ph type="ftr" sz="quarter" idx="11"/>
          </p:nvPr>
        </p:nvSpPr>
        <p:spPr/>
        <p:txBody>
          <a:bodyPr/>
          <a:lstStyle/>
          <a:p>
            <a:endParaRPr lang="en-CA" dirty="0"/>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39B675DB-CAD9-4697-AF07-6145ED7A61BE}" type="slidenum">
              <a:rPr lang="en-CA" smtClean="0"/>
              <a:pPr/>
              <a:t>‹#›</a:t>
            </a:fld>
            <a:endParaRPr lang="en-CA"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5320F57-3551-4578-A466-85E96F7F390B}" type="datetimeFigureOut">
              <a:rPr lang="en-US" smtClean="0"/>
              <a:pPr/>
              <a:t>5/26/2010</a:t>
            </a:fld>
            <a:endParaRPr lang="en-CA" dirty="0"/>
          </a:p>
        </p:txBody>
      </p:sp>
      <p:sp>
        <p:nvSpPr>
          <p:cNvPr id="3" name="Footer Placeholder 2"/>
          <p:cNvSpPr>
            <a:spLocks noGrp="1"/>
          </p:cNvSpPr>
          <p:nvPr>
            <p:ph type="ftr" sz="quarter" idx="11"/>
          </p:nvPr>
        </p:nvSpPr>
        <p:spPr/>
        <p:txBody>
          <a:bodyPr/>
          <a:lstStyle/>
          <a:p>
            <a:endParaRPr lang="en-CA" dirty="0"/>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39B675DB-CAD9-4697-AF07-6145ED7A61BE}" type="slidenum">
              <a:rPr lang="en-CA" smtClean="0"/>
              <a:pPr/>
              <a:t>‹#›</a:t>
            </a:fld>
            <a:endParaRPr lang="en-CA"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35320F57-3551-4578-A466-85E96F7F390B}" type="datetimeFigureOut">
              <a:rPr lang="en-US" smtClean="0"/>
              <a:pPr/>
              <a:t>5/26/2010</a:t>
            </a:fld>
            <a:endParaRPr lang="en-CA" dirty="0"/>
          </a:p>
        </p:txBody>
      </p:sp>
      <p:sp>
        <p:nvSpPr>
          <p:cNvPr id="6" name="Footer Placeholder 5"/>
          <p:cNvSpPr>
            <a:spLocks noGrp="1"/>
          </p:cNvSpPr>
          <p:nvPr>
            <p:ph type="ftr" sz="quarter" idx="11"/>
          </p:nvPr>
        </p:nvSpPr>
        <p:spPr/>
        <p:txBody>
          <a:bodyPr/>
          <a:lstStyle/>
          <a:p>
            <a:endParaRPr lang="en-CA" dirty="0"/>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39B675DB-CAD9-4697-AF07-6145ED7A61BE}" type="slidenum">
              <a:rPr lang="en-CA" smtClean="0"/>
              <a:pPr/>
              <a:t>‹#›</a:t>
            </a:fld>
            <a:endParaRPr lang="en-CA" dirty="0"/>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Date Placeholder 11"/>
          <p:cNvSpPr>
            <a:spLocks noGrp="1"/>
          </p:cNvSpPr>
          <p:nvPr>
            <p:ph type="dt" sz="half" idx="10"/>
          </p:nvPr>
        </p:nvSpPr>
        <p:spPr>
          <a:xfrm>
            <a:off x="6248400" y="6248400"/>
            <a:ext cx="2667000" cy="365125"/>
          </a:xfrm>
        </p:spPr>
        <p:txBody>
          <a:bodyPr rtlCol="0"/>
          <a:lstStyle/>
          <a:p>
            <a:fld id="{35320F57-3551-4578-A466-85E96F7F390B}" type="datetimeFigureOut">
              <a:rPr lang="en-US" smtClean="0"/>
              <a:pPr/>
              <a:t>5/26/2010</a:t>
            </a:fld>
            <a:endParaRPr lang="en-CA" dirty="0"/>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39B675DB-CAD9-4697-AF07-6145ED7A61BE}" type="slidenum">
              <a:rPr lang="en-CA" smtClean="0"/>
              <a:pPr/>
              <a:t>‹#›</a:t>
            </a:fld>
            <a:endParaRPr lang="en-CA" dirty="0"/>
          </a:p>
        </p:txBody>
      </p:sp>
      <p:sp>
        <p:nvSpPr>
          <p:cNvPr id="14" name="Footer Placeholder 13"/>
          <p:cNvSpPr>
            <a:spLocks noGrp="1"/>
          </p:cNvSpPr>
          <p:nvPr>
            <p:ph type="ftr" sz="quarter" idx="12"/>
          </p:nvPr>
        </p:nvSpPr>
        <p:spPr>
          <a:xfrm>
            <a:off x="1600200" y="6248206"/>
            <a:ext cx="4572000" cy="365125"/>
          </a:xfrm>
        </p:spPr>
        <p:txBody>
          <a:bodyPr rtlCol="0"/>
          <a:lstStyle/>
          <a:p>
            <a:endParaRPr lang="en-CA" dirty="0"/>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dirty="0" smtClean="0"/>
              <a:t>Click icon to add picture</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35320F57-3551-4578-A466-85E96F7F390B}" type="datetimeFigureOut">
              <a:rPr lang="en-US" smtClean="0"/>
              <a:pPr/>
              <a:t>5/26/2010</a:t>
            </a:fld>
            <a:endParaRPr lang="en-CA" dirty="0"/>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en-CA" dirty="0"/>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39B675DB-CAD9-4697-AF07-6145ED7A61BE}" type="slidenum">
              <a:rPr lang="en-CA" smtClean="0"/>
              <a:pPr/>
              <a:t>‹#›</a:t>
            </a:fld>
            <a:endParaRPr lang="en-CA"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rgbClr val="5E9EFF"/>
            </a:gs>
            <a:gs pos="39999">
              <a:srgbClr val="85C2FF"/>
            </a:gs>
            <a:gs pos="70000">
              <a:srgbClr val="C4D6EB"/>
            </a:gs>
            <a:gs pos="100000">
              <a:srgbClr val="FFEBFA"/>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14348" y="571480"/>
            <a:ext cx="7858180" cy="2357454"/>
          </a:xfrm>
        </p:spPr>
        <p:txBody>
          <a:bodyPr>
            <a:normAutofit/>
          </a:bodyPr>
          <a:lstStyle/>
          <a:p>
            <a:pPr algn="ctr"/>
            <a:r>
              <a:rPr lang="en-CA" sz="4000" dirty="0" smtClean="0">
                <a:solidFill>
                  <a:schemeClr val="bg1"/>
                </a:solidFill>
                <a:latin typeface="Cambria" pitchFamily="18" charset="0"/>
              </a:rPr>
              <a:t>Soft computing part 2</a:t>
            </a:r>
            <a:br>
              <a:rPr lang="en-CA" sz="4000" dirty="0" smtClean="0">
                <a:solidFill>
                  <a:schemeClr val="bg1"/>
                </a:solidFill>
                <a:latin typeface="Cambria" pitchFamily="18" charset="0"/>
              </a:rPr>
            </a:br>
            <a:r>
              <a:rPr lang="en-CA" sz="4000" dirty="0" smtClean="0">
                <a:solidFill>
                  <a:schemeClr val="bg1"/>
                </a:solidFill>
                <a:latin typeface="Cambria" pitchFamily="18" charset="0"/>
              </a:rPr>
              <a:t/>
            </a:r>
            <a:br>
              <a:rPr lang="en-CA" sz="4000" dirty="0" smtClean="0">
                <a:solidFill>
                  <a:schemeClr val="bg1"/>
                </a:solidFill>
                <a:latin typeface="Cambria" pitchFamily="18" charset="0"/>
              </a:rPr>
            </a:br>
            <a:r>
              <a:rPr lang="en-CA" sz="4000" dirty="0" smtClean="0">
                <a:solidFill>
                  <a:schemeClr val="bg1"/>
                </a:solidFill>
                <a:latin typeface="Cambria" pitchFamily="18" charset="0"/>
              </a:rPr>
              <a:t>Particle swarm optimization</a:t>
            </a:r>
            <a:endParaRPr lang="en-CA" sz="4000" dirty="0">
              <a:solidFill>
                <a:schemeClr val="bg1"/>
              </a:solidFill>
              <a:latin typeface="Cambria" pitchFamily="18" charset="0"/>
            </a:endParaRPr>
          </a:p>
        </p:txBody>
      </p:sp>
      <p:sp>
        <p:nvSpPr>
          <p:cNvPr id="3" name="Subtitle 2"/>
          <p:cNvSpPr>
            <a:spLocks noGrp="1"/>
          </p:cNvSpPr>
          <p:nvPr>
            <p:ph type="subTitle" idx="1"/>
          </p:nvPr>
        </p:nvSpPr>
        <p:spPr>
          <a:xfrm>
            <a:off x="857224" y="4357694"/>
            <a:ext cx="3929090" cy="1500198"/>
          </a:xfrm>
        </p:spPr>
        <p:txBody>
          <a:bodyPr>
            <a:normAutofit/>
          </a:bodyPr>
          <a:lstStyle/>
          <a:p>
            <a:pPr algn="l"/>
            <a:r>
              <a:rPr lang="en-CA" sz="2800" dirty="0" smtClean="0">
                <a:solidFill>
                  <a:schemeClr val="bg1"/>
                </a:solidFill>
              </a:rPr>
              <a:t>Arnaldo Sepulveda</a:t>
            </a:r>
            <a:endParaRPr lang="en-CA" dirty="0" smtClean="0">
              <a:solidFill>
                <a:schemeClr val="bg1"/>
              </a:solidFill>
            </a:endParaRPr>
          </a:p>
          <a:p>
            <a:endParaRPr lang="en-CA" dirty="0"/>
          </a:p>
        </p:txBody>
      </p:sp>
      <p:pic>
        <p:nvPicPr>
          <p:cNvPr id="5" name="Picture 4" descr="logo_unb2.gif"/>
          <p:cNvPicPr/>
          <p:nvPr/>
        </p:nvPicPr>
        <p:blipFill>
          <a:blip r:embed="rId2" cstate="screen"/>
          <a:srcRect/>
          <a:stretch>
            <a:fillRect/>
          </a:stretch>
        </p:blipFill>
        <p:spPr bwMode="auto">
          <a:xfrm>
            <a:off x="6429388" y="3357562"/>
            <a:ext cx="2071702" cy="207170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rgbClr val="5E9EFF"/>
            </a:gs>
            <a:gs pos="39999">
              <a:srgbClr val="85C2FF"/>
            </a:gs>
            <a:gs pos="70000">
              <a:srgbClr val="C4D6EB"/>
            </a:gs>
            <a:gs pos="100000">
              <a:srgbClr val="FFEBFA"/>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solidFill>
                  <a:schemeClr val="tx1"/>
                </a:solidFill>
              </a:rPr>
              <a:t>Structure of PSO and BPSO</a:t>
            </a:r>
            <a:endParaRPr lang="en-CA" dirty="0">
              <a:solidFill>
                <a:schemeClr val="tx1"/>
              </a:solidFill>
            </a:endParaRPr>
          </a:p>
        </p:txBody>
      </p:sp>
      <p:pic>
        <p:nvPicPr>
          <p:cNvPr id="4" name="Picture 4"/>
          <p:cNvPicPr>
            <a:picLocks noGrp="1" noChangeAspect="1" noChangeArrowheads="1"/>
          </p:cNvPicPr>
          <p:nvPr>
            <p:ph sz="quarter" idx="1"/>
          </p:nvPr>
        </p:nvPicPr>
        <p:blipFill>
          <a:blip r:embed="rId2" cstate="print"/>
          <a:srcRect/>
          <a:stretch>
            <a:fillRect/>
          </a:stretch>
        </p:blipFill>
        <p:spPr bwMode="auto">
          <a:xfrm>
            <a:off x="2000232" y="2857496"/>
            <a:ext cx="5340511" cy="1571636"/>
          </a:xfrm>
          <a:prstGeom prst="rect">
            <a:avLst/>
          </a:prstGeom>
          <a:noFill/>
          <a:ln w="9525">
            <a:noFill/>
            <a:miter lim="800000"/>
            <a:headEnd/>
            <a:tailEnd/>
          </a:ln>
        </p:spPr>
      </p:pic>
      <p:pic>
        <p:nvPicPr>
          <p:cNvPr id="5" name="Picture 2"/>
          <p:cNvPicPr>
            <a:picLocks noChangeAspect="1" noChangeArrowheads="1"/>
          </p:cNvPicPr>
          <p:nvPr/>
        </p:nvPicPr>
        <p:blipFill>
          <a:blip r:embed="rId3" cstate="print"/>
          <a:srcRect/>
          <a:stretch>
            <a:fillRect/>
          </a:stretch>
        </p:blipFill>
        <p:spPr bwMode="auto">
          <a:xfrm>
            <a:off x="2000232" y="1785926"/>
            <a:ext cx="3236538" cy="500066"/>
          </a:xfrm>
          <a:prstGeom prst="rect">
            <a:avLst/>
          </a:prstGeom>
          <a:noFill/>
          <a:ln w="9525">
            <a:noFill/>
            <a:miter lim="800000"/>
            <a:headEnd/>
            <a:tailEnd/>
          </a:ln>
        </p:spPr>
      </p:pic>
      <p:pic>
        <p:nvPicPr>
          <p:cNvPr id="6" name="Picture 5"/>
          <p:cNvPicPr>
            <a:picLocks noChangeAspect="1" noChangeArrowheads="1"/>
          </p:cNvPicPr>
          <p:nvPr/>
        </p:nvPicPr>
        <p:blipFill>
          <a:blip r:embed="rId4" cstate="print"/>
          <a:srcRect/>
          <a:stretch>
            <a:fillRect/>
          </a:stretch>
        </p:blipFill>
        <p:spPr bwMode="auto">
          <a:xfrm>
            <a:off x="2071670" y="5072074"/>
            <a:ext cx="2328350" cy="714380"/>
          </a:xfrm>
          <a:prstGeom prst="rect">
            <a:avLst/>
          </a:prstGeom>
          <a:noFill/>
          <a:ln w="9525">
            <a:noFill/>
            <a:miter lim="800000"/>
            <a:headEnd/>
            <a:tailEnd/>
          </a:ln>
        </p:spPr>
      </p:pic>
      <p:pic>
        <p:nvPicPr>
          <p:cNvPr id="74754" name="Picture 2"/>
          <p:cNvPicPr>
            <a:picLocks noChangeAspect="1" noChangeArrowheads="1"/>
          </p:cNvPicPr>
          <p:nvPr/>
        </p:nvPicPr>
        <p:blipFill>
          <a:blip r:embed="rId5" cstate="print"/>
          <a:srcRect/>
          <a:stretch>
            <a:fillRect/>
          </a:stretch>
        </p:blipFill>
        <p:spPr bwMode="auto">
          <a:xfrm>
            <a:off x="4857752" y="5072074"/>
            <a:ext cx="2949969" cy="714380"/>
          </a:xfrm>
          <a:prstGeom prst="rect">
            <a:avLst/>
          </a:prstGeom>
          <a:noFill/>
          <a:ln w="9525">
            <a:noFill/>
            <a:miter lim="800000"/>
            <a:headEnd/>
            <a:tailEnd/>
          </a:ln>
        </p:spPr>
      </p:pic>
      <p:sp>
        <p:nvSpPr>
          <p:cNvPr id="7" name="Content Placeholder 6"/>
          <p:cNvSpPr txBox="1">
            <a:spLocks/>
          </p:cNvSpPr>
          <p:nvPr/>
        </p:nvSpPr>
        <p:spPr>
          <a:xfrm>
            <a:off x="714348" y="6357958"/>
            <a:ext cx="8001056" cy="214314"/>
          </a:xfrm>
          <a:prstGeom prst="rect">
            <a:avLst/>
          </a:prstGeom>
        </p:spPr>
        <p:txBody>
          <a:bodyPr vert="horz">
            <a:normAutofit fontScale="32500" lnSpcReduction="20000"/>
          </a:bodyPr>
          <a:lstStyle/>
          <a:p>
            <a:pPr marL="320040" marR="0" lvl="0" indent="-320040" algn="l" defTabSz="914400" rtl="0" eaLnBrk="1" fontAlgn="auto" latinLnBrk="0" hangingPunct="1">
              <a:lnSpc>
                <a:spcPct val="100000"/>
              </a:lnSpc>
              <a:spcBef>
                <a:spcPts val="700"/>
              </a:spcBef>
              <a:spcAft>
                <a:spcPts val="0"/>
              </a:spcAft>
              <a:buClr>
                <a:schemeClr val="accent2"/>
              </a:buClr>
              <a:buSzPct val="60000"/>
              <a:buFont typeface="Wingdings"/>
              <a:buChar char=""/>
              <a:tabLst/>
              <a:defRPr/>
            </a:pPr>
            <a:r>
              <a:rPr kumimoji="0" lang="en-CA" sz="2900" b="0" i="0" u="none" strike="noStrike" kern="1200" cap="none" spc="0" normalizeH="0" baseline="0" noProof="0" dirty="0" smtClean="0">
                <a:ln>
                  <a:noFill/>
                </a:ln>
                <a:solidFill>
                  <a:schemeClr val="tx1"/>
                </a:solidFill>
                <a:effectLst/>
                <a:uLnTx/>
                <a:uFillTx/>
                <a:latin typeface="+mn-lt"/>
                <a:ea typeface="+mn-ea"/>
                <a:cs typeface="+mn-cs"/>
              </a:rPr>
              <a:t>Michael Angelo A. </a:t>
            </a:r>
            <a:r>
              <a:rPr kumimoji="0" lang="en-CA" sz="2900" b="0" i="0" u="none" strike="noStrike" kern="1200" cap="none" spc="0" normalizeH="0" baseline="0" noProof="0" dirty="0" err="1" smtClean="0">
                <a:ln>
                  <a:noFill/>
                </a:ln>
                <a:solidFill>
                  <a:schemeClr val="tx1"/>
                </a:solidFill>
                <a:effectLst/>
                <a:uLnTx/>
                <a:uFillTx/>
                <a:latin typeface="+mn-lt"/>
                <a:ea typeface="+mn-ea"/>
                <a:cs typeface="+mn-cs"/>
              </a:rPr>
              <a:t>Pedrasa</a:t>
            </a:r>
            <a:r>
              <a:rPr kumimoji="0" lang="en-CA" sz="2900" b="0" i="1" u="none" strike="noStrike" kern="1200" cap="none" spc="0" normalizeH="0" baseline="0" noProof="0" dirty="0" smtClean="0">
                <a:ln>
                  <a:noFill/>
                </a:ln>
                <a:solidFill>
                  <a:schemeClr val="tx1"/>
                </a:solidFill>
                <a:effectLst/>
                <a:uLnTx/>
                <a:uFillTx/>
                <a:latin typeface="+mn-lt"/>
                <a:ea typeface="+mn-ea"/>
                <a:cs typeface="+mn-cs"/>
              </a:rPr>
              <a:t>,</a:t>
            </a:r>
            <a:r>
              <a:rPr kumimoji="0" lang="en-US" sz="2900" b="0" i="0" u="none" strike="noStrike" kern="1200" cap="none" spc="0" normalizeH="0" baseline="0" noProof="0" dirty="0" smtClean="0">
                <a:ln>
                  <a:noFill/>
                </a:ln>
                <a:solidFill>
                  <a:schemeClr val="tx1"/>
                </a:solidFill>
                <a:effectLst/>
                <a:uLnTx/>
                <a:uFillTx/>
                <a:latin typeface="+mn-lt"/>
                <a:ea typeface="+mn-ea"/>
                <a:cs typeface="+mn-cs"/>
              </a:rPr>
              <a:t> Scheduling of Demand Side Resources Using </a:t>
            </a:r>
            <a:r>
              <a:rPr kumimoji="0" lang="en-CA" sz="2900" b="0" i="0" u="none" strike="noStrike" kern="1200" cap="none" spc="0" normalizeH="0" baseline="0" noProof="0" dirty="0" smtClean="0">
                <a:ln>
                  <a:noFill/>
                </a:ln>
                <a:solidFill>
                  <a:schemeClr val="tx1"/>
                </a:solidFill>
                <a:effectLst/>
                <a:uLnTx/>
                <a:uFillTx/>
                <a:latin typeface="+mn-lt"/>
                <a:ea typeface="+mn-ea"/>
                <a:cs typeface="+mn-cs"/>
              </a:rPr>
              <a:t>Binary Particle Swarm Optimization</a:t>
            </a:r>
            <a:endParaRPr kumimoji="0" lang="en-CA" sz="29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rgbClr val="5E9EFF"/>
            </a:gs>
            <a:gs pos="39999">
              <a:srgbClr val="85C2FF"/>
            </a:gs>
            <a:gs pos="70000">
              <a:srgbClr val="C4D6EB"/>
            </a:gs>
            <a:gs pos="100000">
              <a:srgbClr val="FFEBFA"/>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solidFill>
                  <a:schemeClr val="tx1"/>
                </a:solidFill>
              </a:rPr>
              <a:t>Parameters</a:t>
            </a:r>
            <a:endParaRPr lang="en-CA" dirty="0">
              <a:solidFill>
                <a:schemeClr val="tx1"/>
              </a:solidFill>
            </a:endParaRPr>
          </a:p>
        </p:txBody>
      </p:sp>
      <p:sp>
        <p:nvSpPr>
          <p:cNvPr id="3" name="Content Placeholder 2"/>
          <p:cNvSpPr>
            <a:spLocks noGrp="1"/>
          </p:cNvSpPr>
          <p:nvPr>
            <p:ph sz="quarter" idx="1"/>
          </p:nvPr>
        </p:nvSpPr>
        <p:spPr>
          <a:xfrm>
            <a:off x="612648" y="1600200"/>
            <a:ext cx="8388508" cy="4495800"/>
          </a:xfrm>
        </p:spPr>
        <p:txBody>
          <a:bodyPr>
            <a:normAutofit/>
          </a:bodyPr>
          <a:lstStyle/>
          <a:p>
            <a:r>
              <a:rPr lang="en-US" dirty="0" smtClean="0"/>
              <a:t>To prevent it to explode, the parameter </a:t>
            </a:r>
            <a:r>
              <a:rPr lang="en-US" dirty="0" err="1" smtClean="0"/>
              <a:t>Vmax</a:t>
            </a:r>
            <a:r>
              <a:rPr lang="en-US" dirty="0" smtClean="0"/>
              <a:t> is used</a:t>
            </a:r>
          </a:p>
          <a:p>
            <a:r>
              <a:rPr lang="en-US" dirty="0" smtClean="0"/>
              <a:t>If the velocity value exceeds ±</a:t>
            </a:r>
            <a:r>
              <a:rPr lang="en-US" dirty="0" err="1" smtClean="0"/>
              <a:t>Vmax</a:t>
            </a:r>
            <a:r>
              <a:rPr lang="en-US" dirty="0" smtClean="0"/>
              <a:t>, it gets reset to ±</a:t>
            </a:r>
            <a:r>
              <a:rPr lang="en-US" dirty="0" err="1" smtClean="0"/>
              <a:t>Vmax</a:t>
            </a:r>
            <a:r>
              <a:rPr lang="en-US" dirty="0" smtClean="0"/>
              <a:t> accordingly</a:t>
            </a:r>
            <a:endParaRPr lang="en-CA" dirty="0" smtClean="0"/>
          </a:p>
        </p:txBody>
      </p:sp>
      <p:pic>
        <p:nvPicPr>
          <p:cNvPr id="75779" name="Picture 3"/>
          <p:cNvPicPr>
            <a:picLocks noChangeAspect="1" noChangeArrowheads="1"/>
          </p:cNvPicPr>
          <p:nvPr/>
        </p:nvPicPr>
        <p:blipFill>
          <a:blip r:embed="rId2" cstate="print"/>
          <a:srcRect/>
          <a:stretch>
            <a:fillRect/>
          </a:stretch>
        </p:blipFill>
        <p:spPr bwMode="auto">
          <a:xfrm>
            <a:off x="2071670" y="4286256"/>
            <a:ext cx="4966463" cy="182880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rgbClr val="5E9EFF"/>
            </a:gs>
            <a:gs pos="39999">
              <a:srgbClr val="85C2FF"/>
            </a:gs>
            <a:gs pos="70000">
              <a:srgbClr val="C4D6EB"/>
            </a:gs>
            <a:gs pos="100000">
              <a:srgbClr val="FFEBFA"/>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solidFill>
                  <a:schemeClr val="tx1"/>
                </a:solidFill>
              </a:rPr>
              <a:t>Visualizing PSO</a:t>
            </a:r>
            <a:endParaRPr lang="en-CA" dirty="0">
              <a:solidFill>
                <a:schemeClr val="tx1"/>
              </a:solidFill>
            </a:endParaRPr>
          </a:p>
        </p:txBody>
      </p:sp>
      <p:sp>
        <p:nvSpPr>
          <p:cNvPr id="3" name="Content Placeholder 2"/>
          <p:cNvSpPr>
            <a:spLocks noGrp="1"/>
          </p:cNvSpPr>
          <p:nvPr>
            <p:ph sz="quarter" idx="1"/>
          </p:nvPr>
        </p:nvSpPr>
        <p:spPr>
          <a:xfrm>
            <a:off x="612648" y="1600200"/>
            <a:ext cx="8388508" cy="1614486"/>
          </a:xfrm>
        </p:spPr>
        <p:txBody>
          <a:bodyPr>
            <a:normAutofit/>
          </a:bodyPr>
          <a:lstStyle/>
          <a:p>
            <a:endParaRPr lang="en-CA" dirty="0" smtClean="0"/>
          </a:p>
        </p:txBody>
      </p:sp>
      <p:pic>
        <p:nvPicPr>
          <p:cNvPr id="4098" name="Picture 2"/>
          <p:cNvPicPr>
            <a:picLocks noChangeAspect="1" noChangeArrowheads="1"/>
          </p:cNvPicPr>
          <p:nvPr/>
        </p:nvPicPr>
        <p:blipFill>
          <a:blip r:embed="rId2" cstate="print"/>
          <a:srcRect/>
          <a:stretch>
            <a:fillRect/>
          </a:stretch>
        </p:blipFill>
        <p:spPr bwMode="auto">
          <a:xfrm>
            <a:off x="2571736" y="3571876"/>
            <a:ext cx="3944498" cy="3143272"/>
          </a:xfrm>
          <a:prstGeom prst="rect">
            <a:avLst/>
          </a:prstGeom>
          <a:noFill/>
          <a:ln w="9525">
            <a:noFill/>
            <a:miter lim="800000"/>
            <a:headEnd/>
            <a:tailEnd/>
          </a:ln>
        </p:spPr>
      </p:pic>
      <p:pic>
        <p:nvPicPr>
          <p:cNvPr id="4099" name="Picture 3"/>
          <p:cNvPicPr>
            <a:picLocks noChangeAspect="1" noChangeArrowheads="1"/>
          </p:cNvPicPr>
          <p:nvPr/>
        </p:nvPicPr>
        <p:blipFill>
          <a:blip r:embed="rId3" cstate="print"/>
          <a:srcRect/>
          <a:stretch>
            <a:fillRect/>
          </a:stretch>
        </p:blipFill>
        <p:spPr bwMode="auto">
          <a:xfrm>
            <a:off x="1785917" y="2143116"/>
            <a:ext cx="6029367" cy="100013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rgbClr val="5E9EFF"/>
            </a:gs>
            <a:gs pos="39999">
              <a:srgbClr val="85C2FF"/>
            </a:gs>
            <a:gs pos="70000">
              <a:srgbClr val="C4D6EB"/>
            </a:gs>
            <a:gs pos="100000">
              <a:srgbClr val="FFEBFA"/>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solidFill>
                  <a:schemeClr val="tx1"/>
                </a:solidFill>
              </a:rPr>
              <a:t>Communication topologies</a:t>
            </a:r>
            <a:endParaRPr lang="en-CA" dirty="0">
              <a:solidFill>
                <a:schemeClr val="tx1"/>
              </a:solidFill>
            </a:endParaRPr>
          </a:p>
        </p:txBody>
      </p:sp>
      <p:sp>
        <p:nvSpPr>
          <p:cNvPr id="3" name="Content Placeholder 2"/>
          <p:cNvSpPr>
            <a:spLocks noGrp="1"/>
          </p:cNvSpPr>
          <p:nvPr>
            <p:ph sz="quarter" idx="1"/>
          </p:nvPr>
        </p:nvSpPr>
        <p:spPr>
          <a:xfrm>
            <a:off x="612648" y="1600200"/>
            <a:ext cx="8153400" cy="2543180"/>
          </a:xfrm>
        </p:spPr>
        <p:txBody>
          <a:bodyPr>
            <a:normAutofit/>
          </a:bodyPr>
          <a:lstStyle/>
          <a:p>
            <a:r>
              <a:rPr lang="en-CA" dirty="0" smtClean="0"/>
              <a:t>Two most common models:</a:t>
            </a:r>
          </a:p>
          <a:p>
            <a:pPr lvl="1"/>
            <a:r>
              <a:rPr lang="en-US" b="1" dirty="0" err="1" smtClean="0"/>
              <a:t>gbest</a:t>
            </a:r>
            <a:r>
              <a:rPr lang="en-US" b="1" dirty="0" smtClean="0"/>
              <a:t>: each particle is influenced by the best found from the entire swarm.</a:t>
            </a:r>
          </a:p>
          <a:p>
            <a:pPr lvl="1"/>
            <a:r>
              <a:rPr lang="en-US" b="1" dirty="0" err="1" smtClean="0"/>
              <a:t>lbest</a:t>
            </a:r>
            <a:r>
              <a:rPr lang="en-US" b="1" dirty="0" smtClean="0"/>
              <a:t>: each particle is influenced only by particles in local neighborhood.</a:t>
            </a:r>
            <a:endParaRPr lang="en-CA" dirty="0" smtClean="0"/>
          </a:p>
        </p:txBody>
      </p:sp>
      <p:pic>
        <p:nvPicPr>
          <p:cNvPr id="72706" name="Picture 2"/>
          <p:cNvPicPr>
            <a:picLocks noChangeAspect="1" noChangeArrowheads="1"/>
          </p:cNvPicPr>
          <p:nvPr/>
        </p:nvPicPr>
        <p:blipFill>
          <a:blip r:embed="rId2" cstate="print"/>
          <a:srcRect/>
          <a:stretch>
            <a:fillRect/>
          </a:stretch>
        </p:blipFill>
        <p:spPr bwMode="auto">
          <a:xfrm>
            <a:off x="2428860" y="4429132"/>
            <a:ext cx="4733925" cy="15621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rgbClr val="5E9EFF"/>
            </a:gs>
            <a:gs pos="39999">
              <a:srgbClr val="85C2FF"/>
            </a:gs>
            <a:gs pos="70000">
              <a:srgbClr val="C4D6EB"/>
            </a:gs>
            <a:gs pos="100000">
              <a:srgbClr val="FFEBFA"/>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solidFill>
                  <a:schemeClr val="tx1"/>
                </a:solidFill>
              </a:rPr>
              <a:t>Steps</a:t>
            </a:r>
            <a:endParaRPr lang="en-CA" dirty="0">
              <a:solidFill>
                <a:schemeClr val="tx1"/>
              </a:solidFill>
            </a:endParaRPr>
          </a:p>
        </p:txBody>
      </p:sp>
      <p:sp>
        <p:nvSpPr>
          <p:cNvPr id="3" name="Content Placeholder 2"/>
          <p:cNvSpPr>
            <a:spLocks noGrp="1"/>
          </p:cNvSpPr>
          <p:nvPr>
            <p:ph sz="quarter" idx="1"/>
          </p:nvPr>
        </p:nvSpPr>
        <p:spPr>
          <a:xfrm>
            <a:off x="428596" y="1600200"/>
            <a:ext cx="8501122" cy="5043510"/>
          </a:xfrm>
        </p:spPr>
        <p:txBody>
          <a:bodyPr>
            <a:normAutofit fontScale="92500" lnSpcReduction="20000"/>
          </a:bodyPr>
          <a:lstStyle/>
          <a:p>
            <a:r>
              <a:rPr lang="en-US" dirty="0" smtClean="0"/>
              <a:t>Step 1: Generate an initial population with randomly generated particles</a:t>
            </a:r>
          </a:p>
          <a:p>
            <a:r>
              <a:rPr lang="en-US" dirty="0" smtClean="0"/>
              <a:t>Step 2: Evaluate all particle individuals in the population</a:t>
            </a:r>
          </a:p>
          <a:p>
            <a:r>
              <a:rPr lang="en-US" dirty="0" smtClean="0"/>
              <a:t>Step 3: Sort all particles in descending order of their fitness values (i.e., from the best-fit to least-fit ones)</a:t>
            </a:r>
          </a:p>
          <a:p>
            <a:r>
              <a:rPr lang="en-US" dirty="0" smtClean="0"/>
              <a:t>Step 4: Determine the species seeds for the current population</a:t>
            </a:r>
          </a:p>
          <a:p>
            <a:r>
              <a:rPr lang="en-US" dirty="0" smtClean="0"/>
              <a:t>Step 5: Assign each species seed identified as the to all individuals identified in the same species</a:t>
            </a:r>
          </a:p>
          <a:p>
            <a:r>
              <a:rPr lang="en-US" dirty="0" smtClean="0"/>
              <a:t>Step 6: Adjusting particle positions according to the PSO velocity and position update equation (1) and (2)</a:t>
            </a:r>
          </a:p>
          <a:p>
            <a:r>
              <a:rPr lang="en-US" dirty="0" smtClean="0"/>
              <a:t>Step 7: Go back to step 2), unless termination condition is met</a:t>
            </a:r>
            <a:endParaRPr lang="en-CA" dirty="0" smtClean="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rgbClr val="5E9EFF"/>
            </a:gs>
            <a:gs pos="39999">
              <a:srgbClr val="85C2FF"/>
            </a:gs>
            <a:gs pos="70000">
              <a:srgbClr val="C4D6EB"/>
            </a:gs>
            <a:gs pos="100000">
              <a:srgbClr val="FFEBFA"/>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solidFill>
                  <a:schemeClr val="tx1"/>
                </a:solidFill>
              </a:rPr>
              <a:t>Why PSO?</a:t>
            </a:r>
            <a:endParaRPr lang="en-CA" dirty="0">
              <a:solidFill>
                <a:schemeClr val="tx1"/>
              </a:solidFill>
            </a:endParaRPr>
          </a:p>
        </p:txBody>
      </p:sp>
      <p:sp>
        <p:nvSpPr>
          <p:cNvPr id="3" name="Content Placeholder 2"/>
          <p:cNvSpPr>
            <a:spLocks noGrp="1"/>
          </p:cNvSpPr>
          <p:nvPr>
            <p:ph sz="quarter" idx="1"/>
          </p:nvPr>
        </p:nvSpPr>
        <p:spPr/>
        <p:txBody>
          <a:bodyPr>
            <a:normAutofit/>
          </a:bodyPr>
          <a:lstStyle/>
          <a:p>
            <a:r>
              <a:rPr lang="en-US" dirty="0" smtClean="0"/>
              <a:t>With a population of candidate solutions, a PSO algorithm can maintain useful information about characteristics of the environment</a:t>
            </a:r>
          </a:p>
          <a:p>
            <a:r>
              <a:rPr lang="en-US" dirty="0" smtClean="0"/>
              <a:t>PSO, as characterized by its fast convergence behavior, has an in-built ability to adapt to a changing environment</a:t>
            </a:r>
          </a:p>
          <a:p>
            <a:r>
              <a:rPr lang="en-US" dirty="0" smtClean="0"/>
              <a:t>Some early works on PSO have shown that PSO is effective for locating and tracking optima in both static and dynamic environments</a:t>
            </a:r>
            <a:endParaRPr lang="en-CA" dirty="0" smtClean="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0">
              <a:srgbClr val="5E9EFF"/>
            </a:gs>
            <a:gs pos="39999">
              <a:srgbClr val="85C2FF"/>
            </a:gs>
            <a:gs pos="70000">
              <a:srgbClr val="C4D6EB"/>
            </a:gs>
            <a:gs pos="100000">
              <a:srgbClr val="FFEBFA"/>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solidFill>
                  <a:schemeClr val="tx1"/>
                </a:solidFill>
              </a:rPr>
              <a:t>Issues</a:t>
            </a:r>
            <a:endParaRPr lang="en-CA" dirty="0">
              <a:solidFill>
                <a:schemeClr val="tx1"/>
              </a:solidFill>
            </a:endParaRPr>
          </a:p>
        </p:txBody>
      </p:sp>
      <p:sp>
        <p:nvSpPr>
          <p:cNvPr id="3" name="Content Placeholder 2"/>
          <p:cNvSpPr>
            <a:spLocks noGrp="1"/>
          </p:cNvSpPr>
          <p:nvPr>
            <p:ph sz="quarter" idx="1"/>
          </p:nvPr>
        </p:nvSpPr>
        <p:spPr/>
        <p:txBody>
          <a:bodyPr>
            <a:normAutofit/>
          </a:bodyPr>
          <a:lstStyle/>
          <a:p>
            <a:r>
              <a:rPr lang="en-US" dirty="0" smtClean="0"/>
              <a:t>Two major issues must be resolved when dealing with dynamic problems:</a:t>
            </a:r>
          </a:p>
          <a:p>
            <a:r>
              <a:rPr lang="en-US" dirty="0" smtClean="0"/>
              <a:t>How to detect that a change in the environment has actually occurred?</a:t>
            </a:r>
          </a:p>
          <a:p>
            <a:r>
              <a:rPr lang="en-CA" dirty="0" smtClean="0"/>
              <a:t>How to respond </a:t>
            </a:r>
            <a:r>
              <a:rPr lang="en-US" dirty="0" smtClean="0"/>
              <a:t>appropriately to the change so that the optima can still be </a:t>
            </a:r>
            <a:r>
              <a:rPr lang="en-CA" dirty="0" smtClean="0"/>
              <a:t>tracked?</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0">
              <a:srgbClr val="5E9EFF"/>
            </a:gs>
            <a:gs pos="39999">
              <a:srgbClr val="85C2FF"/>
            </a:gs>
            <a:gs pos="70000">
              <a:srgbClr val="C4D6EB"/>
            </a:gs>
            <a:gs pos="100000">
              <a:srgbClr val="FFEBFA"/>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smtClean="0">
                <a:solidFill>
                  <a:schemeClr val="tx1"/>
                </a:solidFill>
              </a:rPr>
              <a:t>Pareto Front</a:t>
            </a:r>
            <a:endParaRPr lang="en-CA" dirty="0">
              <a:solidFill>
                <a:schemeClr val="tx1"/>
              </a:solidFill>
            </a:endParaRPr>
          </a:p>
        </p:txBody>
      </p:sp>
      <p:sp>
        <p:nvSpPr>
          <p:cNvPr id="3" name="Content Placeholder 2"/>
          <p:cNvSpPr>
            <a:spLocks noGrp="1"/>
          </p:cNvSpPr>
          <p:nvPr>
            <p:ph sz="quarter" idx="1"/>
          </p:nvPr>
        </p:nvSpPr>
        <p:spPr>
          <a:xfrm>
            <a:off x="609600" y="1589567"/>
            <a:ext cx="8391556" cy="5268433"/>
          </a:xfrm>
        </p:spPr>
        <p:txBody>
          <a:bodyPr>
            <a:normAutofit/>
          </a:bodyPr>
          <a:lstStyle/>
          <a:p>
            <a:r>
              <a:rPr lang="en-US" dirty="0" smtClean="0"/>
              <a:t>Pareto efficient situations are those in which it is impossible to make one person better off without necessarily making someone else worse off.</a:t>
            </a:r>
          </a:p>
          <a:p>
            <a:r>
              <a:rPr lang="en-US" dirty="0" smtClean="0"/>
              <a:t>Identifying the Pareto Front from a set of points in a multi-objective space is the most important and also the most time-consuming task in multi-objective optimization</a:t>
            </a:r>
            <a:endParaRPr lang="en-CA" dirty="0" smtClean="0"/>
          </a:p>
        </p:txBody>
      </p:sp>
      <p:pic>
        <p:nvPicPr>
          <p:cNvPr id="4" name="Picture 3"/>
          <p:cNvPicPr>
            <a:picLocks noGrp="1" noChangeAspect="1" noChangeArrowheads="1"/>
          </p:cNvPicPr>
          <p:nvPr>
            <p:ph sz="quarter" idx="2"/>
          </p:nvPr>
        </p:nvPicPr>
        <p:blipFill>
          <a:blip r:embed="rId2" cstate="print"/>
          <a:srcRect/>
          <a:stretch>
            <a:fillRect/>
          </a:stretch>
        </p:blipFill>
        <p:spPr bwMode="auto">
          <a:xfrm>
            <a:off x="3857620" y="4429132"/>
            <a:ext cx="3071834" cy="1923419"/>
          </a:xfrm>
          <a:prstGeom prst="rect">
            <a:avLst/>
          </a:prstGeom>
          <a:noFill/>
          <a:ln w="9525">
            <a:noFill/>
            <a:miter lim="800000"/>
            <a:headEnd/>
            <a:tailEnd/>
          </a:ln>
        </p:spPr>
      </p:pic>
      <p:sp>
        <p:nvSpPr>
          <p:cNvPr id="5" name="Content Placeholder 6"/>
          <p:cNvSpPr txBox="1">
            <a:spLocks/>
          </p:cNvSpPr>
          <p:nvPr/>
        </p:nvSpPr>
        <p:spPr>
          <a:xfrm>
            <a:off x="2428860" y="6429396"/>
            <a:ext cx="4643470" cy="267797"/>
          </a:xfrm>
          <a:prstGeom prst="rect">
            <a:avLst/>
          </a:prstGeom>
        </p:spPr>
        <p:txBody>
          <a:bodyPr vert="horz">
            <a:normAutofit/>
          </a:bodyPr>
          <a:lstStyle/>
          <a:p>
            <a:pPr marL="320040" marR="0" lvl="0" indent="-320040" algn="l" defTabSz="914400" rtl="0" eaLnBrk="1" fontAlgn="auto" latinLnBrk="0" hangingPunct="1">
              <a:lnSpc>
                <a:spcPct val="100000"/>
              </a:lnSpc>
              <a:spcBef>
                <a:spcPts val="700"/>
              </a:spcBef>
              <a:spcAft>
                <a:spcPts val="0"/>
              </a:spcAft>
              <a:buClr>
                <a:schemeClr val="accent2"/>
              </a:buClr>
              <a:buSzPct val="60000"/>
              <a:buFont typeface="Wingdings"/>
              <a:buChar char=""/>
              <a:tabLst/>
              <a:defRPr/>
            </a:pPr>
            <a:r>
              <a:rPr kumimoji="0" lang="en-US" sz="900" b="0" i="0" u="none" strike="noStrike" kern="1200" cap="none" spc="0" normalizeH="0" baseline="0" noProof="0" dirty="0" err="1" smtClean="0">
                <a:ln>
                  <a:noFill/>
                </a:ln>
                <a:solidFill>
                  <a:schemeClr val="tx1"/>
                </a:solidFill>
                <a:effectLst/>
                <a:uLnTx/>
                <a:uFillTx/>
                <a:latin typeface="+mn-lt"/>
                <a:ea typeface="+mn-ea"/>
                <a:cs typeface="+mn-cs"/>
              </a:rPr>
              <a:t>Xiaodong</a:t>
            </a:r>
            <a:r>
              <a:rPr kumimoji="0" lang="en-US" sz="900" b="0" i="0" u="none" strike="noStrike" kern="1200" cap="none" spc="0" normalizeH="0" baseline="0" noProof="0" dirty="0" smtClean="0">
                <a:ln>
                  <a:noFill/>
                </a:ln>
                <a:solidFill>
                  <a:schemeClr val="tx1"/>
                </a:solidFill>
                <a:effectLst/>
                <a:uLnTx/>
                <a:uFillTx/>
                <a:latin typeface="+mn-lt"/>
                <a:ea typeface="+mn-ea"/>
                <a:cs typeface="+mn-cs"/>
              </a:rPr>
              <a:t> Li, School of Computer Science and IT, RMIT University, Melbourne, Australia</a:t>
            </a:r>
            <a:endParaRPr kumimoji="0" lang="en-CA" sz="9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0">
              <a:srgbClr val="5E9EFF"/>
            </a:gs>
            <a:gs pos="39999">
              <a:srgbClr val="85C2FF"/>
            </a:gs>
            <a:gs pos="70000">
              <a:srgbClr val="C4D6EB"/>
            </a:gs>
            <a:gs pos="100000">
              <a:srgbClr val="FFEBFA"/>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solidFill>
                  <a:schemeClr val="tx1"/>
                </a:solidFill>
              </a:rPr>
              <a:t>Concept of domination</a:t>
            </a:r>
            <a:endParaRPr lang="en-CA" dirty="0">
              <a:solidFill>
                <a:schemeClr val="tx1"/>
              </a:solidFill>
            </a:endParaRPr>
          </a:p>
        </p:txBody>
      </p:sp>
      <p:sp>
        <p:nvSpPr>
          <p:cNvPr id="3" name="Content Placeholder 2"/>
          <p:cNvSpPr>
            <a:spLocks noGrp="1"/>
          </p:cNvSpPr>
          <p:nvPr>
            <p:ph sz="quarter" idx="1"/>
          </p:nvPr>
        </p:nvSpPr>
        <p:spPr/>
        <p:txBody>
          <a:bodyPr>
            <a:normAutofit/>
          </a:bodyPr>
          <a:lstStyle/>
          <a:p>
            <a:r>
              <a:rPr lang="en-US" dirty="0" smtClean="0"/>
              <a:t>A solution vector x is said to dominate the other solution vector y if the following 2 conditions are true:</a:t>
            </a:r>
          </a:p>
          <a:p>
            <a:r>
              <a:rPr lang="en-US" dirty="0" smtClean="0"/>
              <a:t>The solution x is no worse than y in all objectives</a:t>
            </a:r>
          </a:p>
          <a:p>
            <a:r>
              <a:rPr lang="en-US" dirty="0" smtClean="0"/>
              <a:t>The solution x is strictly better than y in at least one objective</a:t>
            </a:r>
            <a:endParaRPr lang="en-CA" dirty="0" smtClean="0"/>
          </a:p>
        </p:txBody>
      </p:sp>
      <p:pic>
        <p:nvPicPr>
          <p:cNvPr id="1026" name="Picture 2"/>
          <p:cNvPicPr>
            <a:picLocks noChangeAspect="1" noChangeArrowheads="1"/>
          </p:cNvPicPr>
          <p:nvPr/>
        </p:nvPicPr>
        <p:blipFill>
          <a:blip r:embed="rId2" cstate="print"/>
          <a:srcRect/>
          <a:stretch>
            <a:fillRect/>
          </a:stretch>
        </p:blipFill>
        <p:spPr bwMode="auto">
          <a:xfrm>
            <a:off x="3357554" y="4357694"/>
            <a:ext cx="2643206" cy="22593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0">
              <a:srgbClr val="5E9EFF"/>
            </a:gs>
            <a:gs pos="39999">
              <a:srgbClr val="85C2FF"/>
            </a:gs>
            <a:gs pos="70000">
              <a:srgbClr val="C4D6EB"/>
            </a:gs>
            <a:gs pos="100000">
              <a:srgbClr val="FFEBFA"/>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solidFill>
                  <a:schemeClr val="tx1"/>
                </a:solidFill>
              </a:rPr>
              <a:t>Concept of domination</a:t>
            </a:r>
            <a:endParaRPr lang="en-CA" dirty="0">
              <a:solidFill>
                <a:schemeClr val="tx1"/>
              </a:solidFill>
            </a:endParaRPr>
          </a:p>
        </p:txBody>
      </p:sp>
      <p:sp>
        <p:nvSpPr>
          <p:cNvPr id="6" name="Content Placeholder 5"/>
          <p:cNvSpPr>
            <a:spLocks noGrp="1"/>
          </p:cNvSpPr>
          <p:nvPr>
            <p:ph sz="quarter" idx="1"/>
          </p:nvPr>
        </p:nvSpPr>
        <p:spPr/>
        <p:txBody>
          <a:bodyPr/>
          <a:lstStyle/>
          <a:p>
            <a:r>
              <a:rPr lang="en-US" dirty="0" smtClean="0"/>
              <a:t>Solution 1 and 3 are non-dominated with each other</a:t>
            </a:r>
          </a:p>
          <a:p>
            <a:r>
              <a:rPr lang="en-US" dirty="0" smtClean="0"/>
              <a:t>Solution 6 dominates 2, but not 4 or 5.</a:t>
            </a:r>
            <a:endParaRPr lang="en-CA" dirty="0"/>
          </a:p>
        </p:txBody>
      </p:sp>
      <p:pic>
        <p:nvPicPr>
          <p:cNvPr id="77827" name="Picture 3"/>
          <p:cNvPicPr>
            <a:picLocks noChangeAspect="1" noChangeArrowheads="1"/>
          </p:cNvPicPr>
          <p:nvPr/>
        </p:nvPicPr>
        <p:blipFill>
          <a:blip r:embed="rId2" cstate="print"/>
          <a:srcRect/>
          <a:stretch>
            <a:fillRect/>
          </a:stretch>
        </p:blipFill>
        <p:spPr bwMode="auto">
          <a:xfrm>
            <a:off x="1785918" y="3714752"/>
            <a:ext cx="5715040" cy="228601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rgbClr val="5E9EFF"/>
            </a:gs>
            <a:gs pos="39999">
              <a:srgbClr val="85C2FF"/>
            </a:gs>
            <a:gs pos="70000">
              <a:srgbClr val="C4D6EB"/>
            </a:gs>
            <a:gs pos="100000">
              <a:srgbClr val="FFEBFA"/>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solidFill>
                  <a:schemeClr val="tx1"/>
                </a:solidFill>
              </a:rPr>
              <a:t>Swarm intelligence</a:t>
            </a:r>
            <a:endParaRPr lang="en-CA" dirty="0">
              <a:solidFill>
                <a:schemeClr val="tx1"/>
              </a:solidFill>
            </a:endParaRPr>
          </a:p>
        </p:txBody>
      </p:sp>
      <p:pic>
        <p:nvPicPr>
          <p:cNvPr id="71682" name="Picture 2"/>
          <p:cNvPicPr>
            <a:picLocks noChangeAspect="1" noChangeArrowheads="1"/>
          </p:cNvPicPr>
          <p:nvPr/>
        </p:nvPicPr>
        <p:blipFill>
          <a:blip r:embed="rId2" cstate="print"/>
          <a:srcRect/>
          <a:stretch>
            <a:fillRect/>
          </a:stretch>
        </p:blipFill>
        <p:spPr bwMode="auto">
          <a:xfrm>
            <a:off x="0" y="1595451"/>
            <a:ext cx="5715000" cy="3762375"/>
          </a:xfrm>
          <a:prstGeom prst="rect">
            <a:avLst/>
          </a:prstGeom>
          <a:noFill/>
          <a:ln w="9525">
            <a:noFill/>
            <a:miter lim="800000"/>
            <a:headEnd/>
            <a:tailEnd/>
          </a:ln>
        </p:spPr>
      </p:pic>
      <p:pic>
        <p:nvPicPr>
          <p:cNvPr id="71683" name="Picture 3"/>
          <p:cNvPicPr>
            <a:picLocks noChangeAspect="1" noChangeArrowheads="1"/>
          </p:cNvPicPr>
          <p:nvPr/>
        </p:nvPicPr>
        <p:blipFill>
          <a:blip r:embed="rId3" cstate="print"/>
          <a:srcRect/>
          <a:stretch>
            <a:fillRect/>
          </a:stretch>
        </p:blipFill>
        <p:spPr bwMode="auto">
          <a:xfrm rot="16200000">
            <a:off x="2380305" y="1405854"/>
            <a:ext cx="3811887" cy="5715040"/>
          </a:xfrm>
          <a:prstGeom prst="rect">
            <a:avLst/>
          </a:prstGeom>
          <a:noFill/>
          <a:ln w="9525">
            <a:noFill/>
            <a:miter lim="800000"/>
            <a:headEnd/>
            <a:tailEnd/>
          </a:ln>
        </p:spPr>
      </p:pic>
      <p:pic>
        <p:nvPicPr>
          <p:cNvPr id="71684" name="Picture 4"/>
          <p:cNvPicPr>
            <a:picLocks noGrp="1" noChangeAspect="1" noChangeArrowheads="1"/>
          </p:cNvPicPr>
          <p:nvPr>
            <p:ph sz="quarter" idx="1"/>
          </p:nvPr>
        </p:nvPicPr>
        <p:blipFill>
          <a:blip r:embed="rId4" cstate="print"/>
          <a:srcRect/>
          <a:stretch>
            <a:fillRect/>
          </a:stretch>
        </p:blipFill>
        <p:spPr bwMode="auto">
          <a:xfrm>
            <a:off x="3428960" y="3047973"/>
            <a:ext cx="5715040" cy="381002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gradFill>
          <a:gsLst>
            <a:gs pos="0">
              <a:srgbClr val="5E9EFF"/>
            </a:gs>
            <a:gs pos="39999">
              <a:srgbClr val="85C2FF"/>
            </a:gs>
            <a:gs pos="70000">
              <a:srgbClr val="C4D6EB"/>
            </a:gs>
            <a:gs pos="100000">
              <a:srgbClr val="FFEBFA"/>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smtClean="0">
                <a:solidFill>
                  <a:schemeClr val="tx1"/>
                </a:solidFill>
              </a:rPr>
              <a:t>Non-dominated Sorting PSO</a:t>
            </a:r>
            <a:endParaRPr lang="en-CA" dirty="0">
              <a:solidFill>
                <a:schemeClr val="tx1"/>
              </a:solidFill>
            </a:endParaRPr>
          </a:p>
        </p:txBody>
      </p:sp>
      <p:sp>
        <p:nvSpPr>
          <p:cNvPr id="3" name="Content Placeholder 2"/>
          <p:cNvSpPr>
            <a:spLocks noGrp="1"/>
          </p:cNvSpPr>
          <p:nvPr>
            <p:ph sz="quarter" idx="1"/>
          </p:nvPr>
        </p:nvSpPr>
        <p:spPr>
          <a:xfrm>
            <a:off x="609600" y="1589567"/>
            <a:ext cx="8391556" cy="1410805"/>
          </a:xfrm>
        </p:spPr>
        <p:txBody>
          <a:bodyPr>
            <a:normAutofit/>
          </a:bodyPr>
          <a:lstStyle/>
          <a:p>
            <a:r>
              <a:rPr lang="en-US" dirty="0" smtClean="0"/>
              <a:t>Selection pressure towards the true Pareto-optimal </a:t>
            </a:r>
            <a:r>
              <a:rPr lang="en-US" dirty="0" smtClean="0"/>
              <a:t>front</a:t>
            </a:r>
            <a:endParaRPr lang="en-CA" dirty="0" smtClean="0"/>
          </a:p>
        </p:txBody>
      </p:sp>
      <p:pic>
        <p:nvPicPr>
          <p:cNvPr id="2051" name="Picture 3"/>
          <p:cNvPicPr>
            <a:picLocks noChangeAspect="1" noChangeArrowheads="1"/>
          </p:cNvPicPr>
          <p:nvPr/>
        </p:nvPicPr>
        <p:blipFill>
          <a:blip r:embed="rId2" cstate="print"/>
          <a:srcRect/>
          <a:stretch>
            <a:fillRect/>
          </a:stretch>
        </p:blipFill>
        <p:spPr bwMode="auto">
          <a:xfrm>
            <a:off x="2857488" y="3357562"/>
            <a:ext cx="3676650" cy="22955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gradFill>
          <a:gsLst>
            <a:gs pos="0">
              <a:srgbClr val="5E9EFF"/>
            </a:gs>
            <a:gs pos="39999">
              <a:srgbClr val="85C2FF"/>
            </a:gs>
            <a:gs pos="70000">
              <a:srgbClr val="C4D6EB"/>
            </a:gs>
            <a:gs pos="100000">
              <a:srgbClr val="FFEBFA"/>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err="1" smtClean="0">
                <a:solidFill>
                  <a:schemeClr val="tx1"/>
                </a:solidFill>
              </a:rPr>
              <a:t>Niching</a:t>
            </a:r>
            <a:r>
              <a:rPr lang="en-CA" dirty="0" smtClean="0">
                <a:solidFill>
                  <a:schemeClr val="tx1"/>
                </a:solidFill>
              </a:rPr>
              <a:t> techniques</a:t>
            </a:r>
            <a:endParaRPr lang="en-CA" dirty="0">
              <a:solidFill>
                <a:schemeClr val="tx1"/>
              </a:solidFill>
            </a:endParaRPr>
          </a:p>
        </p:txBody>
      </p:sp>
      <p:sp>
        <p:nvSpPr>
          <p:cNvPr id="3" name="Content Placeholder 2"/>
          <p:cNvSpPr>
            <a:spLocks noGrp="1"/>
          </p:cNvSpPr>
          <p:nvPr>
            <p:ph sz="quarter" idx="1"/>
          </p:nvPr>
        </p:nvSpPr>
        <p:spPr>
          <a:xfrm>
            <a:off x="609600" y="1589567"/>
            <a:ext cx="8391556" cy="1410805"/>
          </a:xfrm>
        </p:spPr>
        <p:txBody>
          <a:bodyPr>
            <a:normAutofit/>
          </a:bodyPr>
          <a:lstStyle/>
          <a:p>
            <a:r>
              <a:rPr lang="en-US" dirty="0" smtClean="0"/>
              <a:t>A will be preferred over B, since A has a smaller niche count than </a:t>
            </a:r>
            <a:r>
              <a:rPr lang="en-US" dirty="0" smtClean="0"/>
              <a:t>B</a:t>
            </a:r>
            <a:endParaRPr lang="en-CA" dirty="0" smtClean="0"/>
          </a:p>
        </p:txBody>
      </p:sp>
      <p:pic>
        <p:nvPicPr>
          <p:cNvPr id="3074" name="Picture 2"/>
          <p:cNvPicPr>
            <a:picLocks noChangeAspect="1" noChangeArrowheads="1"/>
          </p:cNvPicPr>
          <p:nvPr/>
        </p:nvPicPr>
        <p:blipFill>
          <a:blip r:embed="rId2" cstate="print"/>
          <a:srcRect/>
          <a:stretch>
            <a:fillRect/>
          </a:stretch>
        </p:blipFill>
        <p:spPr bwMode="auto">
          <a:xfrm>
            <a:off x="2857488" y="3857628"/>
            <a:ext cx="3429000" cy="23336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gradFill>
          <a:gsLst>
            <a:gs pos="0">
              <a:srgbClr val="5E9EFF"/>
            </a:gs>
            <a:gs pos="39999">
              <a:srgbClr val="85C2FF"/>
            </a:gs>
            <a:gs pos="70000">
              <a:srgbClr val="C4D6EB"/>
            </a:gs>
            <a:gs pos="100000">
              <a:srgbClr val="FFEBFA"/>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solidFill>
                  <a:schemeClr val="tx1"/>
                </a:solidFill>
              </a:rPr>
              <a:t>PSO for </a:t>
            </a:r>
            <a:r>
              <a:rPr lang="en-CA" dirty="0" err="1" smtClean="0">
                <a:solidFill>
                  <a:schemeClr val="tx1"/>
                </a:solidFill>
              </a:rPr>
              <a:t>Multiobjective</a:t>
            </a:r>
            <a:r>
              <a:rPr lang="en-CA" dirty="0" smtClean="0">
                <a:solidFill>
                  <a:schemeClr val="tx1"/>
                </a:solidFill>
              </a:rPr>
              <a:t> Optimization</a:t>
            </a:r>
            <a:endParaRPr lang="en-CA" dirty="0">
              <a:solidFill>
                <a:schemeClr val="tx1"/>
              </a:solidFill>
            </a:endParaRPr>
          </a:p>
        </p:txBody>
      </p:sp>
      <p:sp>
        <p:nvSpPr>
          <p:cNvPr id="3" name="Content Placeholder 2"/>
          <p:cNvSpPr>
            <a:spLocks noGrp="1"/>
          </p:cNvSpPr>
          <p:nvPr>
            <p:ph sz="quarter" idx="1"/>
          </p:nvPr>
        </p:nvSpPr>
        <p:spPr>
          <a:xfrm>
            <a:off x="609600" y="1589567"/>
            <a:ext cx="8391556" cy="2839565"/>
          </a:xfrm>
        </p:spPr>
        <p:txBody>
          <a:bodyPr>
            <a:normAutofit/>
          </a:bodyPr>
          <a:lstStyle/>
          <a:p>
            <a:r>
              <a:rPr lang="en-US" sz="2800" b="1" dirty="0" smtClean="0"/>
              <a:t>Two major goals in </a:t>
            </a:r>
            <a:r>
              <a:rPr lang="en-US" sz="2800" b="1" dirty="0" err="1" smtClean="0"/>
              <a:t>multiobjective</a:t>
            </a:r>
            <a:r>
              <a:rPr lang="en-US" sz="2800" b="1" dirty="0" smtClean="0"/>
              <a:t> optimization:</a:t>
            </a:r>
          </a:p>
          <a:p>
            <a:r>
              <a:rPr lang="en-US" sz="2800" dirty="0" smtClean="0"/>
              <a:t>To obtain a set of non-dominated solutions as closely as possible to </a:t>
            </a:r>
            <a:r>
              <a:rPr lang="en-CA" sz="2800" dirty="0" smtClean="0"/>
              <a:t>the true Pareto front</a:t>
            </a:r>
          </a:p>
          <a:p>
            <a:r>
              <a:rPr lang="en-US" sz="2800" dirty="0" smtClean="0"/>
              <a:t>To main a well-distributed solution set along the Pareto front</a:t>
            </a:r>
            <a:endParaRPr lang="en-CA" dirty="0" smtClean="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gradFill>
          <a:gsLst>
            <a:gs pos="0">
              <a:srgbClr val="5E9EFF"/>
            </a:gs>
            <a:gs pos="39999">
              <a:srgbClr val="85C2FF"/>
            </a:gs>
            <a:gs pos="70000">
              <a:srgbClr val="C4D6EB"/>
            </a:gs>
            <a:gs pos="100000">
              <a:srgbClr val="FFEBFA"/>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smtClean="0">
                <a:solidFill>
                  <a:schemeClr val="tx1"/>
                </a:solidFill>
              </a:rPr>
              <a:t>Constraint Handling</a:t>
            </a:r>
            <a:endParaRPr lang="en-CA" dirty="0">
              <a:solidFill>
                <a:schemeClr val="tx1"/>
              </a:solidFill>
            </a:endParaRPr>
          </a:p>
        </p:txBody>
      </p:sp>
      <p:sp>
        <p:nvSpPr>
          <p:cNvPr id="3" name="Content Placeholder 2"/>
          <p:cNvSpPr>
            <a:spLocks noGrp="1"/>
          </p:cNvSpPr>
          <p:nvPr>
            <p:ph sz="quarter" idx="1"/>
          </p:nvPr>
        </p:nvSpPr>
        <p:spPr>
          <a:xfrm>
            <a:off x="609600" y="1589567"/>
            <a:ext cx="8391556" cy="3553945"/>
          </a:xfrm>
        </p:spPr>
        <p:txBody>
          <a:bodyPr>
            <a:normAutofit/>
          </a:bodyPr>
          <a:lstStyle/>
          <a:p>
            <a:r>
              <a:rPr lang="en-US" dirty="0" smtClean="0"/>
              <a:t>The most common approach for solving constrained problems is the use of </a:t>
            </a:r>
            <a:r>
              <a:rPr lang="en-US" dirty="0" smtClean="0"/>
              <a:t>a penalty function</a:t>
            </a:r>
          </a:p>
          <a:p>
            <a:r>
              <a:rPr lang="en-US" dirty="0" smtClean="0"/>
              <a:t>The </a:t>
            </a:r>
            <a:r>
              <a:rPr lang="en-US" dirty="0" smtClean="0"/>
              <a:t>constrained problem is transformed into an </a:t>
            </a:r>
            <a:r>
              <a:rPr lang="en-US" dirty="0" smtClean="0"/>
              <a:t>unconstrained one</a:t>
            </a:r>
            <a:r>
              <a:rPr lang="en-US" dirty="0" smtClean="0"/>
              <a:t>, by penalizing the constraints and creating a single objective </a:t>
            </a:r>
            <a:r>
              <a:rPr lang="en-US" dirty="0" smtClean="0"/>
              <a:t>function</a:t>
            </a:r>
            <a:endParaRPr lang="en-CA" dirty="0"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rgbClr val="5E9EFF"/>
            </a:gs>
            <a:gs pos="39999">
              <a:srgbClr val="85C2FF"/>
            </a:gs>
            <a:gs pos="70000">
              <a:srgbClr val="C4D6EB"/>
            </a:gs>
            <a:gs pos="100000">
              <a:srgbClr val="FFEBFA"/>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solidFill>
                  <a:schemeClr val="tx1"/>
                </a:solidFill>
              </a:rPr>
              <a:t>Swarm intelligence</a:t>
            </a:r>
            <a:endParaRPr lang="en-CA" dirty="0">
              <a:solidFill>
                <a:schemeClr val="tx1"/>
              </a:solidFill>
            </a:endParaRPr>
          </a:p>
        </p:txBody>
      </p:sp>
      <p:sp>
        <p:nvSpPr>
          <p:cNvPr id="3" name="Content Placeholder 2"/>
          <p:cNvSpPr>
            <a:spLocks noGrp="1"/>
          </p:cNvSpPr>
          <p:nvPr>
            <p:ph sz="quarter" idx="1"/>
          </p:nvPr>
        </p:nvSpPr>
        <p:spPr>
          <a:xfrm>
            <a:off x="612648" y="1600200"/>
            <a:ext cx="8153400" cy="5043510"/>
          </a:xfrm>
        </p:spPr>
        <p:txBody>
          <a:bodyPr>
            <a:normAutofit lnSpcReduction="10000"/>
          </a:bodyPr>
          <a:lstStyle/>
          <a:p>
            <a:r>
              <a:rPr lang="en-CA" dirty="0" smtClean="0"/>
              <a:t>Swarm intelligence (SI) is an artificial intelligence technique based </a:t>
            </a:r>
            <a:r>
              <a:rPr lang="en-US" dirty="0" smtClean="0"/>
              <a:t>around the study of collective behavior in decentralized, self-organized </a:t>
            </a:r>
            <a:r>
              <a:rPr lang="en-CA" dirty="0" smtClean="0"/>
              <a:t>systems</a:t>
            </a:r>
          </a:p>
          <a:p>
            <a:r>
              <a:rPr lang="en-US" dirty="0" smtClean="0"/>
              <a:t>SI systems are typically made up of a population of simple agents interacting locally with one another and with their environment</a:t>
            </a:r>
          </a:p>
          <a:p>
            <a:r>
              <a:rPr lang="en-US" dirty="0" smtClean="0"/>
              <a:t>Normally no centralized control structure dictating how individual agents should behave, local interactions between such agents often lead to the emergence of global behavior</a:t>
            </a:r>
          </a:p>
          <a:p>
            <a:r>
              <a:rPr lang="en-US" dirty="0" smtClean="0"/>
              <a:t>Examples found in </a:t>
            </a:r>
            <a:r>
              <a:rPr lang="en-US" dirty="0" err="1" smtClean="0"/>
              <a:t>nature:ant</a:t>
            </a:r>
            <a:r>
              <a:rPr lang="en-US" dirty="0" smtClean="0"/>
              <a:t> colonies, bird flocking</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rgbClr val="5E9EFF"/>
            </a:gs>
            <a:gs pos="39999">
              <a:srgbClr val="85C2FF"/>
            </a:gs>
            <a:gs pos="70000">
              <a:srgbClr val="C4D6EB"/>
            </a:gs>
            <a:gs pos="100000">
              <a:srgbClr val="FFEBFA"/>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solidFill>
                  <a:schemeClr val="tx1"/>
                </a:solidFill>
              </a:rPr>
              <a:t>Swarm intelligence</a:t>
            </a:r>
            <a:endParaRPr lang="en-CA" dirty="0">
              <a:solidFill>
                <a:schemeClr val="tx1"/>
              </a:solidFill>
            </a:endParaRPr>
          </a:p>
        </p:txBody>
      </p:sp>
      <p:sp>
        <p:nvSpPr>
          <p:cNvPr id="3" name="Content Placeholder 2"/>
          <p:cNvSpPr>
            <a:spLocks noGrp="1"/>
          </p:cNvSpPr>
          <p:nvPr>
            <p:ph sz="quarter" idx="1"/>
          </p:nvPr>
        </p:nvSpPr>
        <p:spPr/>
        <p:txBody>
          <a:bodyPr>
            <a:normAutofit/>
          </a:bodyPr>
          <a:lstStyle/>
          <a:p>
            <a:r>
              <a:rPr lang="en-US" b="1" dirty="0" smtClean="0"/>
              <a:t>Human intelligence results from social interaction:</a:t>
            </a:r>
          </a:p>
          <a:p>
            <a:r>
              <a:rPr lang="en-US" dirty="0" smtClean="0"/>
              <a:t>Evaluating, comparing, and imitating one another, learning from experience and emulating the successful behaviors of others, people are able to adapt to complex environments through the discovery of relatively optimal patterns of attitudes, beliefs, and behaviors (Kennedy &amp; Eberhart, 2001)</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rgbClr val="5E9EFF"/>
            </a:gs>
            <a:gs pos="39999">
              <a:srgbClr val="85C2FF"/>
            </a:gs>
            <a:gs pos="70000">
              <a:srgbClr val="C4D6EB"/>
            </a:gs>
            <a:gs pos="100000">
              <a:srgbClr val="FFEBFA"/>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solidFill>
                  <a:schemeClr val="tx1"/>
                </a:solidFill>
              </a:rPr>
              <a:t>Swarm intelligence</a:t>
            </a:r>
            <a:endParaRPr lang="en-CA" dirty="0">
              <a:solidFill>
                <a:schemeClr val="tx1"/>
              </a:solidFill>
            </a:endParaRPr>
          </a:p>
        </p:txBody>
      </p:sp>
      <p:sp>
        <p:nvSpPr>
          <p:cNvPr id="3" name="Content Placeholder 2"/>
          <p:cNvSpPr>
            <a:spLocks noGrp="1"/>
          </p:cNvSpPr>
          <p:nvPr>
            <p:ph sz="quarter" idx="1"/>
          </p:nvPr>
        </p:nvSpPr>
        <p:spPr/>
        <p:txBody>
          <a:bodyPr>
            <a:normAutofit/>
          </a:bodyPr>
          <a:lstStyle/>
          <a:p>
            <a:r>
              <a:rPr lang="en-US" b="1" dirty="0" smtClean="0"/>
              <a:t>Culture and cognition are inseparable consequences of human sociality:</a:t>
            </a:r>
          </a:p>
          <a:p>
            <a:r>
              <a:rPr lang="en-US" dirty="0" smtClean="0"/>
              <a:t>Culture emerges as individuals become more similar through mutual social learning</a:t>
            </a:r>
          </a:p>
          <a:p>
            <a:r>
              <a:rPr lang="en-US" dirty="0" smtClean="0"/>
              <a:t>The sweep of culture moves individuals toward more adaptive patterns of thought and behavior</a:t>
            </a:r>
            <a:endParaRPr lang="en-CA" dirty="0" smtClean="0"/>
          </a:p>
          <a:p>
            <a:pPr>
              <a:buNone/>
            </a:pPr>
            <a:endParaRPr lang="en-CA" dirty="0"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rgbClr val="5E9EFF"/>
            </a:gs>
            <a:gs pos="39999">
              <a:srgbClr val="85C2FF"/>
            </a:gs>
            <a:gs pos="70000">
              <a:srgbClr val="C4D6EB"/>
            </a:gs>
            <a:gs pos="100000">
              <a:srgbClr val="FFEBFA"/>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solidFill>
                  <a:schemeClr val="tx1"/>
                </a:solidFill>
              </a:rPr>
              <a:t>Particle Swarm Optimization</a:t>
            </a:r>
            <a:endParaRPr lang="en-CA" dirty="0">
              <a:solidFill>
                <a:schemeClr val="tx1"/>
              </a:solidFill>
            </a:endParaRPr>
          </a:p>
        </p:txBody>
      </p:sp>
      <p:sp>
        <p:nvSpPr>
          <p:cNvPr id="3" name="Content Placeholder 2"/>
          <p:cNvSpPr>
            <a:spLocks noGrp="1"/>
          </p:cNvSpPr>
          <p:nvPr>
            <p:ph sz="quarter" idx="1"/>
          </p:nvPr>
        </p:nvSpPr>
        <p:spPr/>
        <p:txBody>
          <a:bodyPr>
            <a:normAutofit/>
          </a:bodyPr>
          <a:lstStyle/>
          <a:p>
            <a:r>
              <a:rPr lang="en-US" dirty="0" smtClean="0"/>
              <a:t>As described by the inventers James Kennedy and Russell Eberhart, “particle swarm algorithm imitates human (or insects) social behavior. Individuals interact with one another while learning from their own experience, and gradually the population members move into better regions of the </a:t>
            </a:r>
            <a:r>
              <a:rPr lang="en-CA" dirty="0" smtClean="0"/>
              <a:t>problem space”</a:t>
            </a:r>
          </a:p>
          <a:p>
            <a:r>
              <a:rPr lang="en-CA" dirty="0" smtClean="0"/>
              <a:t>A demo: http://www.red3d.com/cwr/boids/</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rgbClr val="5E9EFF"/>
            </a:gs>
            <a:gs pos="39999">
              <a:srgbClr val="85C2FF"/>
            </a:gs>
            <a:gs pos="70000">
              <a:srgbClr val="C4D6EB"/>
            </a:gs>
            <a:gs pos="100000">
              <a:srgbClr val="FFEBFA"/>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solidFill>
                  <a:schemeClr val="tx1"/>
                </a:solidFill>
              </a:rPr>
              <a:t>Particle Swarm Optimization</a:t>
            </a:r>
            <a:endParaRPr lang="en-CA" dirty="0">
              <a:solidFill>
                <a:schemeClr val="tx1"/>
              </a:solidFill>
            </a:endParaRPr>
          </a:p>
        </p:txBody>
      </p:sp>
      <p:sp>
        <p:nvSpPr>
          <p:cNvPr id="3" name="Content Placeholder 2"/>
          <p:cNvSpPr>
            <a:spLocks noGrp="1"/>
          </p:cNvSpPr>
          <p:nvPr>
            <p:ph sz="quarter" idx="1"/>
          </p:nvPr>
        </p:nvSpPr>
        <p:spPr/>
        <p:txBody>
          <a:bodyPr>
            <a:normAutofit/>
          </a:bodyPr>
          <a:lstStyle/>
          <a:p>
            <a:r>
              <a:rPr lang="en-US" dirty="0" smtClean="0"/>
              <a:t>Why named as “Particle”, not “points”?</a:t>
            </a:r>
          </a:p>
          <a:p>
            <a:r>
              <a:rPr lang="en-US" dirty="0" smtClean="0"/>
              <a:t> Both Kennedy and Eberhart felt that velocities and accelerations are more appropriately applied </a:t>
            </a:r>
            <a:r>
              <a:rPr lang="en-CA" dirty="0" smtClean="0"/>
              <a:t>to particles</a:t>
            </a:r>
          </a:p>
        </p:txBody>
      </p:sp>
      <p:pic>
        <p:nvPicPr>
          <p:cNvPr id="73730" name="Picture 2"/>
          <p:cNvPicPr>
            <a:picLocks noChangeAspect="1" noChangeArrowheads="1"/>
          </p:cNvPicPr>
          <p:nvPr/>
        </p:nvPicPr>
        <p:blipFill>
          <a:blip r:embed="rId2" cstate="print"/>
          <a:srcRect/>
          <a:stretch>
            <a:fillRect/>
          </a:stretch>
        </p:blipFill>
        <p:spPr bwMode="auto">
          <a:xfrm>
            <a:off x="3428992" y="3509196"/>
            <a:ext cx="2357454" cy="272968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rgbClr val="5E9EFF"/>
            </a:gs>
            <a:gs pos="39999">
              <a:srgbClr val="85C2FF"/>
            </a:gs>
            <a:gs pos="70000">
              <a:srgbClr val="C4D6EB"/>
            </a:gs>
            <a:gs pos="100000">
              <a:srgbClr val="FFEBFA"/>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Its links to Evolutionary Computation</a:t>
            </a:r>
            <a:endParaRPr lang="en-CA" dirty="0">
              <a:solidFill>
                <a:schemeClr val="tx1"/>
              </a:solidFill>
            </a:endParaRPr>
          </a:p>
        </p:txBody>
      </p:sp>
      <p:sp>
        <p:nvSpPr>
          <p:cNvPr id="3" name="Content Placeholder 2"/>
          <p:cNvSpPr>
            <a:spLocks noGrp="1"/>
          </p:cNvSpPr>
          <p:nvPr>
            <p:ph sz="quarter" idx="1"/>
          </p:nvPr>
        </p:nvSpPr>
        <p:spPr>
          <a:xfrm>
            <a:off x="612648" y="1600200"/>
            <a:ext cx="8153400" cy="5043510"/>
          </a:xfrm>
        </p:spPr>
        <p:txBody>
          <a:bodyPr>
            <a:normAutofit lnSpcReduction="10000"/>
          </a:bodyPr>
          <a:lstStyle/>
          <a:p>
            <a:r>
              <a:rPr lang="en-US" dirty="0" smtClean="0"/>
              <a:t>Both PSO and EC are population based</a:t>
            </a:r>
          </a:p>
          <a:p>
            <a:r>
              <a:rPr lang="en-US" dirty="0" smtClean="0"/>
              <a:t>PSO also uses the fitness concept, but, less-fit particles do not die. No “survival of the fittest”</a:t>
            </a:r>
          </a:p>
          <a:p>
            <a:r>
              <a:rPr lang="en-US" dirty="0" smtClean="0"/>
              <a:t>No evolutionary operators such as crossover and mutation</a:t>
            </a:r>
          </a:p>
          <a:p>
            <a:r>
              <a:rPr lang="en-US" dirty="0" smtClean="0"/>
              <a:t>Each particle (candidate solution) is varied according to its past experience and relationship with other particles in the </a:t>
            </a:r>
            <a:r>
              <a:rPr lang="en-CA" dirty="0" smtClean="0"/>
              <a:t>population</a:t>
            </a:r>
          </a:p>
          <a:p>
            <a:r>
              <a:rPr lang="en-US" dirty="0" smtClean="0"/>
              <a:t>Having said the above, there are hybrid PSOs, where some EC concepts are adopted, such as selection, mutation, etc.</a:t>
            </a:r>
            <a:endParaRPr lang="en-CA" dirty="0"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rgbClr val="5E9EFF"/>
            </a:gs>
            <a:gs pos="39999">
              <a:srgbClr val="85C2FF"/>
            </a:gs>
            <a:gs pos="70000">
              <a:srgbClr val="C4D6EB"/>
            </a:gs>
            <a:gs pos="100000">
              <a:srgbClr val="FFEBFA"/>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solidFill>
                  <a:schemeClr val="tx1"/>
                </a:solidFill>
              </a:rPr>
              <a:t>Particle Swarm Optimization</a:t>
            </a:r>
            <a:endParaRPr lang="en-CA" dirty="0">
              <a:solidFill>
                <a:schemeClr val="tx1"/>
              </a:solidFill>
            </a:endParaRPr>
          </a:p>
        </p:txBody>
      </p:sp>
      <p:sp>
        <p:nvSpPr>
          <p:cNvPr id="3" name="Content Placeholder 2"/>
          <p:cNvSpPr>
            <a:spLocks noGrp="1"/>
          </p:cNvSpPr>
          <p:nvPr>
            <p:ph sz="quarter" idx="1"/>
          </p:nvPr>
        </p:nvSpPr>
        <p:spPr/>
        <p:txBody>
          <a:bodyPr>
            <a:normAutofit/>
          </a:bodyPr>
          <a:lstStyle/>
          <a:p>
            <a:pPr>
              <a:lnSpc>
                <a:spcPct val="150000"/>
              </a:lnSpc>
            </a:pPr>
            <a:r>
              <a:rPr lang="en-CA" dirty="0" smtClean="0"/>
              <a:t>Maintain useful information (memory)</a:t>
            </a:r>
          </a:p>
          <a:p>
            <a:pPr>
              <a:lnSpc>
                <a:spcPct val="150000"/>
              </a:lnSpc>
            </a:pPr>
            <a:r>
              <a:rPr lang="en-CA" dirty="0" smtClean="0"/>
              <a:t>Ability to adapt to a changing environment</a:t>
            </a:r>
          </a:p>
          <a:p>
            <a:pPr>
              <a:lnSpc>
                <a:spcPct val="150000"/>
              </a:lnSpc>
            </a:pPr>
            <a:r>
              <a:rPr lang="en-CA" dirty="0" smtClean="0"/>
              <a:t>Better chance to find global solution</a:t>
            </a:r>
          </a:p>
          <a:p>
            <a:pPr>
              <a:lnSpc>
                <a:spcPct val="150000"/>
              </a:lnSpc>
            </a:pPr>
            <a:r>
              <a:rPr lang="en-CA" dirty="0" smtClean="0"/>
              <a:t>Personal and Social (group) influence (experience)</a:t>
            </a:r>
          </a:p>
          <a:p>
            <a:endParaRPr lang="en-CA" dirty="0" smtClean="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4520</TotalTime>
  <Words>932</Words>
  <Application>Microsoft Office PowerPoint</Application>
  <PresentationFormat>On-screen Show (4:3)</PresentationFormat>
  <Paragraphs>80</Paragraphs>
  <Slides>23</Slides>
  <Notes>0</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Median</vt:lpstr>
      <vt:lpstr>Soft computing part 2  Particle swarm optimization</vt:lpstr>
      <vt:lpstr>Swarm intelligence</vt:lpstr>
      <vt:lpstr>Swarm intelligence</vt:lpstr>
      <vt:lpstr>Swarm intelligence</vt:lpstr>
      <vt:lpstr>Swarm intelligence</vt:lpstr>
      <vt:lpstr>Particle Swarm Optimization</vt:lpstr>
      <vt:lpstr>Particle Swarm Optimization</vt:lpstr>
      <vt:lpstr>Its links to Evolutionary Computation</vt:lpstr>
      <vt:lpstr>Particle Swarm Optimization</vt:lpstr>
      <vt:lpstr>Structure of PSO and BPSO</vt:lpstr>
      <vt:lpstr>Parameters</vt:lpstr>
      <vt:lpstr>Visualizing PSO</vt:lpstr>
      <vt:lpstr>Communication topologies</vt:lpstr>
      <vt:lpstr>Steps</vt:lpstr>
      <vt:lpstr>Why PSO?</vt:lpstr>
      <vt:lpstr>Issues</vt:lpstr>
      <vt:lpstr>Pareto Front</vt:lpstr>
      <vt:lpstr>Concept of domination</vt:lpstr>
      <vt:lpstr>Concept of domination</vt:lpstr>
      <vt:lpstr>Non-dominated Sorting PSO</vt:lpstr>
      <vt:lpstr>Niching techniques</vt:lpstr>
      <vt:lpstr>PSO for Multiobjective Optimization</vt:lpstr>
      <vt:lpstr>Constraint Handling</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Arnaldo Sepulveda</dc:creator>
  <cp:lastModifiedBy>Arni</cp:lastModifiedBy>
  <cp:revision>254</cp:revision>
  <dcterms:created xsi:type="dcterms:W3CDTF">2009-10-11T00:58:30Z</dcterms:created>
  <dcterms:modified xsi:type="dcterms:W3CDTF">2010-05-26T10:49:38Z</dcterms:modified>
</cp:coreProperties>
</file>